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261" r:id="rId3"/>
    <p:sldId id="263" r:id="rId4"/>
    <p:sldId id="262" r:id="rId5"/>
    <p:sldId id="270" r:id="rId6"/>
    <p:sldId id="264" r:id="rId7"/>
    <p:sldId id="265" r:id="rId8"/>
    <p:sldId id="266" r:id="rId9"/>
    <p:sldId id="267" r:id="rId10"/>
    <p:sldId id="268" r:id="rId11"/>
    <p:sldId id="271" r:id="rId12"/>
    <p:sldId id="269" r:id="rId13"/>
    <p:sldId id="272" r:id="rId14"/>
    <p:sldId id="273" r:id="rId15"/>
    <p:sldId id="258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898" autoAdjust="0"/>
    <p:restoredTop sz="94660"/>
  </p:normalViewPr>
  <p:slideViewPr>
    <p:cSldViewPr snapToGrid="0">
      <p:cViewPr varScale="1">
        <p:scale>
          <a:sx n="88" d="100"/>
          <a:sy n="88" d="100"/>
        </p:scale>
        <p:origin x="547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8EC236-DB4B-4F4E-8DBF-96E3883065A6}" type="datetimeFigureOut">
              <a:rPr lang="en-US" smtClean="0"/>
              <a:t>6/5/2024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CEED7-63EC-4821-AAA1-22D5F8D05D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8308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8EC236-DB4B-4F4E-8DBF-96E3883065A6}" type="datetimeFigureOut">
              <a:rPr lang="en-US" smtClean="0"/>
              <a:t>6/5/2024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CEED7-63EC-4821-AAA1-22D5F8D05D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1633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8EC236-DB4B-4F4E-8DBF-96E3883065A6}" type="datetimeFigureOut">
              <a:rPr lang="en-US" smtClean="0"/>
              <a:t>6/5/2024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CEED7-63EC-4821-AAA1-22D5F8D05D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444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8EC236-DB4B-4F4E-8DBF-96E3883065A6}" type="datetimeFigureOut">
              <a:rPr lang="en-US" smtClean="0"/>
              <a:t>6/5/2024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CEED7-63EC-4821-AAA1-22D5F8D05D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1621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8EC236-DB4B-4F4E-8DBF-96E3883065A6}" type="datetimeFigureOut">
              <a:rPr lang="en-US" smtClean="0"/>
              <a:t>6/5/2024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CEED7-63EC-4821-AAA1-22D5F8D05D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2879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8EC236-DB4B-4F4E-8DBF-96E3883065A6}" type="datetimeFigureOut">
              <a:rPr lang="en-US" smtClean="0"/>
              <a:t>6/5/2024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CEED7-63EC-4821-AAA1-22D5F8D05D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0302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8EC236-DB4B-4F4E-8DBF-96E3883065A6}" type="datetimeFigureOut">
              <a:rPr lang="en-US" smtClean="0"/>
              <a:t>6/5/2024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CEED7-63EC-4821-AAA1-22D5F8D05D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4679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8EC236-DB4B-4F4E-8DBF-96E3883065A6}" type="datetimeFigureOut">
              <a:rPr lang="en-US" smtClean="0"/>
              <a:t>6/5/2024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CEED7-63EC-4821-AAA1-22D5F8D05D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1767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8EC236-DB4B-4F4E-8DBF-96E3883065A6}" type="datetimeFigureOut">
              <a:rPr lang="en-US" smtClean="0"/>
              <a:t>6/5/2024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CEED7-63EC-4821-AAA1-22D5F8D05D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8484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8EC236-DB4B-4F4E-8DBF-96E3883065A6}" type="datetimeFigureOut">
              <a:rPr lang="en-US" smtClean="0"/>
              <a:t>6/5/2024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CEED7-63EC-4821-AAA1-22D5F8D05D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013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8EC236-DB4B-4F4E-8DBF-96E3883065A6}" type="datetimeFigureOut">
              <a:rPr lang="en-US" smtClean="0"/>
              <a:t>6/5/2024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CEED7-63EC-4821-AAA1-22D5F8D05D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6892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8EC236-DB4B-4F4E-8DBF-96E3883065A6}" type="datetimeFigureOut">
              <a:rPr lang="en-US" smtClean="0"/>
              <a:t>6/5/2024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7CEED7-63EC-4821-AAA1-22D5F8D05D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0544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" Target="slide15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" Target="slide1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slide" Target="slide15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slide" Target="slide1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" Target="slide1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jpeg"/><Relationship Id="rId5" Type="http://schemas.openxmlformats.org/officeDocument/2006/relationships/image" Target="../media/image21.jpe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" Target="slide15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slide" Target="slide7.xml"/><Relationship Id="rId13" Type="http://schemas.openxmlformats.org/officeDocument/2006/relationships/slide" Target="slide12.xml"/><Relationship Id="rId3" Type="http://schemas.openxmlformats.org/officeDocument/2006/relationships/slide" Target="slide2.xml"/><Relationship Id="rId7" Type="http://schemas.openxmlformats.org/officeDocument/2006/relationships/slide" Target="slide6.xml"/><Relationship Id="rId12" Type="http://schemas.openxmlformats.org/officeDocument/2006/relationships/slide" Target="slide11.xml"/><Relationship Id="rId2" Type="http://schemas.openxmlformats.org/officeDocument/2006/relationships/slide" Target="slide1.xml"/><Relationship Id="rId1" Type="http://schemas.openxmlformats.org/officeDocument/2006/relationships/slideLayout" Target="../slideLayouts/slideLayout6.xml"/><Relationship Id="rId6" Type="http://schemas.openxmlformats.org/officeDocument/2006/relationships/slide" Target="slide5.xml"/><Relationship Id="rId11" Type="http://schemas.openxmlformats.org/officeDocument/2006/relationships/slide" Target="slide10.xml"/><Relationship Id="rId5" Type="http://schemas.openxmlformats.org/officeDocument/2006/relationships/slide" Target="slide4.xml"/><Relationship Id="rId15" Type="http://schemas.openxmlformats.org/officeDocument/2006/relationships/slide" Target="slide14.xml"/><Relationship Id="rId10" Type="http://schemas.openxmlformats.org/officeDocument/2006/relationships/slide" Target="slide9.xml"/><Relationship Id="rId4" Type="http://schemas.openxmlformats.org/officeDocument/2006/relationships/slide" Target="slide3.xml"/><Relationship Id="rId9" Type="http://schemas.openxmlformats.org/officeDocument/2006/relationships/slide" Target="slide8.xml"/><Relationship Id="rId14" Type="http://schemas.openxmlformats.org/officeDocument/2006/relationships/slide" Target="slide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15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" Target="slide1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" Target="slide15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" Target="slide1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slide" Target="slide15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" Target="slide15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" Target="slide15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" Target="slide15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45157"/>
            <a:ext cx="10515600" cy="697321"/>
          </a:xfrm>
        </p:spPr>
        <p:txBody>
          <a:bodyPr>
            <a:normAutofit/>
          </a:bodyPr>
          <a:lstStyle/>
          <a:p>
            <a:pPr algn="ctr"/>
            <a:r>
              <a:rPr lang="ru-RU" sz="2800" dirty="0" smtClean="0"/>
              <a:t>Цель и задачи исследования</a:t>
            </a:r>
            <a:endParaRPr lang="en-US" sz="2800" dirty="0"/>
          </a:p>
        </p:txBody>
      </p:sp>
      <p:sp>
        <p:nvSpPr>
          <p:cNvPr id="3" name="Rounded Rectangle 2">
            <a:hlinkClick r:id="rId2" action="ppaction://hlinksldjump"/>
          </p:cNvPr>
          <p:cNvSpPr/>
          <p:nvPr/>
        </p:nvSpPr>
        <p:spPr>
          <a:xfrm>
            <a:off x="313509" y="6374675"/>
            <a:ext cx="1689463" cy="3222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Оглавление</a:t>
            </a:r>
            <a:endParaRPr lang="en-US" dirty="0"/>
          </a:p>
        </p:txBody>
      </p:sp>
      <p:sp>
        <p:nvSpPr>
          <p:cNvPr id="4" name="Rounded Rectangle 3">
            <a:hlinkClick r:id="rId2" action="ppaction://hlinksldjump"/>
          </p:cNvPr>
          <p:cNvSpPr/>
          <p:nvPr/>
        </p:nvSpPr>
        <p:spPr>
          <a:xfrm>
            <a:off x="10263052" y="6374674"/>
            <a:ext cx="1689463" cy="3222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Слайд 2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38199" y="1065906"/>
            <a:ext cx="9916886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dirty="0" smtClean="0"/>
              <a:t>Целью ВКР является:</a:t>
            </a:r>
          </a:p>
          <a:p>
            <a:pPr>
              <a:lnSpc>
                <a:spcPct val="150000"/>
              </a:lnSpc>
            </a:pPr>
            <a:r>
              <a:rPr lang="ru-RU" dirty="0" smtClean="0"/>
              <a:t>	</a:t>
            </a:r>
            <a:r>
              <a:rPr lang="ru-RU" dirty="0"/>
              <a:t>С</a:t>
            </a:r>
            <a:r>
              <a:rPr lang="ru-RU" dirty="0" smtClean="0"/>
              <a:t>оздание </a:t>
            </a:r>
            <a:r>
              <a:rPr lang="ru-RU" dirty="0"/>
              <a:t>интеллектуальной системы, которая способна автоматически контролировать и регулировать в режиме реального времени оптимальный микроклимат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99010" y="2842107"/>
            <a:ext cx="9995263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dirty="0" smtClean="0"/>
              <a:t>Для этого необходимо решить следующие задачи:</a:t>
            </a:r>
          </a:p>
          <a:p>
            <a:pPr>
              <a:lnSpc>
                <a:spcPct val="150000"/>
              </a:lnSpc>
            </a:pPr>
            <a:r>
              <a:rPr lang="ru-RU" dirty="0"/>
              <a:t>	</a:t>
            </a:r>
            <a:r>
              <a:rPr lang="ru-RU" dirty="0" smtClean="0"/>
              <a:t>- </a:t>
            </a:r>
            <a:r>
              <a:rPr lang="ru-RU" dirty="0"/>
              <a:t>выбор периферийных устройств</a:t>
            </a:r>
            <a:r>
              <a:rPr lang="en-US" dirty="0" smtClean="0"/>
              <a:t>;</a:t>
            </a:r>
            <a:endParaRPr lang="ru-RU" dirty="0" smtClean="0"/>
          </a:p>
          <a:p>
            <a:pPr>
              <a:lnSpc>
                <a:spcPct val="150000"/>
              </a:lnSpc>
            </a:pPr>
            <a:r>
              <a:rPr lang="ru-RU" dirty="0"/>
              <a:t>	</a:t>
            </a:r>
            <a:r>
              <a:rPr lang="ru-RU" dirty="0" smtClean="0"/>
              <a:t>- </a:t>
            </a:r>
            <a:r>
              <a:rPr lang="ru-RU" dirty="0"/>
              <a:t>разработка </a:t>
            </a:r>
            <a:r>
              <a:rPr lang="ru-RU" dirty="0" smtClean="0"/>
              <a:t>структурной и функциональной </a:t>
            </a:r>
            <a:r>
              <a:rPr lang="ru-RU" dirty="0"/>
              <a:t>схемы системы</a:t>
            </a:r>
            <a:r>
              <a:rPr lang="en-US" dirty="0" smtClean="0"/>
              <a:t>;</a:t>
            </a:r>
            <a:endParaRPr lang="ru-RU" dirty="0" smtClean="0"/>
          </a:p>
          <a:p>
            <a:pPr>
              <a:lnSpc>
                <a:spcPct val="150000"/>
              </a:lnSpc>
            </a:pPr>
            <a:r>
              <a:rPr lang="ru-RU" dirty="0"/>
              <a:t>	</a:t>
            </a:r>
            <a:r>
              <a:rPr lang="ru-RU" dirty="0" smtClean="0"/>
              <a:t>- </a:t>
            </a:r>
            <a:r>
              <a:rPr lang="ru-RU" dirty="0"/>
              <a:t>разработка </a:t>
            </a:r>
            <a:r>
              <a:rPr lang="ru-RU" dirty="0" smtClean="0"/>
              <a:t>электрической схемы подключения </a:t>
            </a:r>
            <a:r>
              <a:rPr lang="ru-RU" dirty="0"/>
              <a:t>периферийных </a:t>
            </a:r>
            <a:r>
              <a:rPr lang="ru-RU" dirty="0" smtClean="0"/>
              <a:t>устройств</a:t>
            </a:r>
            <a:r>
              <a:rPr lang="en-US" dirty="0" smtClean="0"/>
              <a:t>;</a:t>
            </a:r>
            <a:r>
              <a:rPr lang="ru-RU" dirty="0" smtClean="0"/>
              <a:t> </a:t>
            </a:r>
          </a:p>
          <a:p>
            <a:pPr>
              <a:lnSpc>
                <a:spcPct val="150000"/>
              </a:lnSpc>
            </a:pPr>
            <a:r>
              <a:rPr lang="ru-RU" dirty="0" smtClean="0"/>
              <a:t>	</a:t>
            </a:r>
            <a:r>
              <a:rPr lang="ru-RU" dirty="0"/>
              <a:t>- </a:t>
            </a:r>
            <a:r>
              <a:rPr lang="ru-RU" dirty="0" smtClean="0"/>
              <a:t>разработка алгоритма управления</a:t>
            </a:r>
            <a:r>
              <a:rPr lang="en-US" dirty="0" smtClean="0"/>
              <a:t>;</a:t>
            </a:r>
            <a:endParaRPr lang="ru-RU" dirty="0" smtClean="0"/>
          </a:p>
          <a:p>
            <a:pPr>
              <a:lnSpc>
                <a:spcPct val="150000"/>
              </a:lnSpc>
            </a:pPr>
            <a:r>
              <a:rPr lang="ru-RU" dirty="0"/>
              <a:t>	</a:t>
            </a:r>
            <a:r>
              <a:rPr lang="ru-RU" dirty="0" smtClean="0"/>
              <a:t>- программирование контроллера</a:t>
            </a:r>
            <a:r>
              <a:rPr lang="en-US" dirty="0" smtClean="0"/>
              <a:t>;</a:t>
            </a:r>
          </a:p>
          <a:p>
            <a:pPr>
              <a:lnSpc>
                <a:spcPct val="150000"/>
              </a:lnSpc>
            </a:pPr>
            <a:r>
              <a:rPr lang="en-US" dirty="0"/>
              <a:t>	</a:t>
            </a:r>
            <a:r>
              <a:rPr lang="en-US" dirty="0" smtClean="0"/>
              <a:t>- </a:t>
            </a:r>
            <a:r>
              <a:rPr lang="ru-RU" dirty="0" smtClean="0"/>
              <a:t>тестирование и отладка разработанного устройства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4772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1412" y="87087"/>
            <a:ext cx="10526486" cy="1001485"/>
          </a:xfrm>
        </p:spPr>
        <p:txBody>
          <a:bodyPr>
            <a:normAutofit/>
          </a:bodyPr>
          <a:lstStyle/>
          <a:p>
            <a:pPr algn="ctr"/>
            <a:r>
              <a:rPr lang="ru-RU" sz="2800" dirty="0" smtClean="0"/>
              <a:t>Алгоритмы подфункций используемых в основном цикле</a:t>
            </a:r>
            <a:endParaRPr lang="en-US" sz="2800" dirty="0"/>
          </a:p>
        </p:txBody>
      </p:sp>
      <p:sp>
        <p:nvSpPr>
          <p:cNvPr id="3" name="Rounded Rectangle 2">
            <a:hlinkClick r:id="rId2" action="ppaction://hlinksldjump"/>
          </p:cNvPr>
          <p:cNvSpPr/>
          <p:nvPr/>
        </p:nvSpPr>
        <p:spPr>
          <a:xfrm>
            <a:off x="313509" y="6374675"/>
            <a:ext cx="1689463" cy="3222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Оглавление</a:t>
            </a:r>
            <a:endParaRPr lang="en-US" dirty="0"/>
          </a:p>
        </p:txBody>
      </p:sp>
      <p:sp>
        <p:nvSpPr>
          <p:cNvPr id="4" name="Rounded Rectangle 3">
            <a:hlinkClick r:id="rId2" action="ppaction://hlinksldjump"/>
          </p:cNvPr>
          <p:cNvSpPr/>
          <p:nvPr/>
        </p:nvSpPr>
        <p:spPr>
          <a:xfrm>
            <a:off x="10263052" y="6374674"/>
            <a:ext cx="1689463" cy="3222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Слайд 11</a:t>
            </a:r>
            <a:endParaRPr lang="en-US" dirty="0"/>
          </a:p>
        </p:txBody>
      </p:sp>
      <p:pic>
        <p:nvPicPr>
          <p:cNvPr id="5122" name="Picture 2" descr="Таймер-Страница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216" y="1271452"/>
            <a:ext cx="4294007" cy="46762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4" name="Picture 4" descr="Таймер-Страница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9554" y="1088572"/>
            <a:ext cx="5008090" cy="33094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3" descr="Таймер-Страница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0465" y="1271452"/>
            <a:ext cx="2432050" cy="3579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13509" y="5976540"/>
            <a:ext cx="3744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Функция чтения дынных с датчиков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030197" y="4626634"/>
            <a:ext cx="1925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Функция таймера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9321968" y="5058705"/>
            <a:ext cx="2829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Функция вывода в консоль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9073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4006" y="-139337"/>
            <a:ext cx="10515600" cy="1045028"/>
          </a:xfrm>
        </p:spPr>
        <p:txBody>
          <a:bodyPr>
            <a:normAutofit/>
          </a:bodyPr>
          <a:lstStyle/>
          <a:p>
            <a:pPr algn="ctr"/>
            <a:r>
              <a:rPr lang="ru-RU" sz="2800" dirty="0" smtClean="0"/>
              <a:t>Пороговые значения, визуальная интерпретация</a:t>
            </a:r>
            <a:endParaRPr lang="en-US" sz="2800" dirty="0"/>
          </a:p>
        </p:txBody>
      </p:sp>
      <p:sp>
        <p:nvSpPr>
          <p:cNvPr id="3" name="Rounded Rectangle 2">
            <a:hlinkClick r:id="rId2" action="ppaction://hlinksldjump"/>
          </p:cNvPr>
          <p:cNvSpPr/>
          <p:nvPr/>
        </p:nvSpPr>
        <p:spPr>
          <a:xfrm>
            <a:off x="313509" y="6374675"/>
            <a:ext cx="1689463" cy="3222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Оглавление</a:t>
            </a:r>
            <a:endParaRPr lang="en-US" dirty="0"/>
          </a:p>
        </p:txBody>
      </p:sp>
      <p:sp>
        <p:nvSpPr>
          <p:cNvPr id="4" name="Rounded Rectangle 3">
            <a:hlinkClick r:id="rId2" action="ppaction://hlinksldjump"/>
          </p:cNvPr>
          <p:cNvSpPr/>
          <p:nvPr/>
        </p:nvSpPr>
        <p:spPr>
          <a:xfrm>
            <a:off x="10263052" y="6374674"/>
            <a:ext cx="1689463" cy="3222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Слайд 12</a:t>
            </a:r>
            <a:endParaRPr lang="en-US" dirty="0"/>
          </a:p>
        </p:txBody>
      </p:sp>
      <p:pic>
        <p:nvPicPr>
          <p:cNvPr id="6146" name="Picture 2" descr="Диаграмма без названия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1572" y="698362"/>
            <a:ext cx="7924799" cy="57590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05669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113" y="17326"/>
            <a:ext cx="10515600" cy="721359"/>
          </a:xfrm>
        </p:spPr>
        <p:txBody>
          <a:bodyPr>
            <a:normAutofit/>
          </a:bodyPr>
          <a:lstStyle/>
          <a:p>
            <a:pPr algn="ctr"/>
            <a:r>
              <a:rPr lang="ru-RU" sz="2800" dirty="0" smtClean="0"/>
              <a:t>Результаты </a:t>
            </a:r>
            <a:r>
              <a:rPr lang="ru-RU" sz="2800" dirty="0"/>
              <a:t>натурных испытаний (часть 1)</a:t>
            </a:r>
            <a:endParaRPr lang="en-US" sz="2800" dirty="0"/>
          </a:p>
        </p:txBody>
      </p:sp>
      <p:sp>
        <p:nvSpPr>
          <p:cNvPr id="3" name="Rounded Rectangle 2">
            <a:hlinkClick r:id="rId2" action="ppaction://hlinksldjump"/>
          </p:cNvPr>
          <p:cNvSpPr/>
          <p:nvPr/>
        </p:nvSpPr>
        <p:spPr>
          <a:xfrm>
            <a:off x="313509" y="6374675"/>
            <a:ext cx="1689463" cy="3222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Оглавление</a:t>
            </a:r>
            <a:endParaRPr lang="en-US" dirty="0"/>
          </a:p>
        </p:txBody>
      </p:sp>
      <p:sp>
        <p:nvSpPr>
          <p:cNvPr id="4" name="Rounded Rectangle 3">
            <a:hlinkClick r:id="rId2" action="ppaction://hlinksldjump"/>
          </p:cNvPr>
          <p:cNvSpPr/>
          <p:nvPr/>
        </p:nvSpPr>
        <p:spPr>
          <a:xfrm>
            <a:off x="10263052" y="6374674"/>
            <a:ext cx="1689463" cy="3222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Слайд 13</a:t>
            </a:r>
            <a:endParaRPr lang="en-US" dirty="0"/>
          </a:p>
        </p:txBody>
      </p:sp>
      <p:pic>
        <p:nvPicPr>
          <p:cNvPr id="16" name="Рисунок 46" descr="C:\Users\g.ermolaev\Desktop\d6f3e4e3-3ed6-4372-95dd-7df5386a2c25.jfif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651873" y="384995"/>
            <a:ext cx="2987766" cy="43582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Рисунок 48" descr="C:\Users\g.ermolaev\Desktop\75419ef8-5fd2-42c5-be1c-07fbfea81e55.jfif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7381046" y="258639"/>
            <a:ext cx="2987765" cy="461301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TextBox 14"/>
          <p:cNvSpPr txBox="1"/>
          <p:nvPr/>
        </p:nvSpPr>
        <p:spPr>
          <a:xfrm>
            <a:off x="313509" y="667322"/>
            <a:ext cx="5737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Контрольный замер в условиях микроклимата в комнате</a:t>
            </a:r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6649" y="4188623"/>
            <a:ext cx="5498215" cy="192479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50914" y="4184448"/>
            <a:ext cx="5648028" cy="1939383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6894726" y="683903"/>
            <a:ext cx="40231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Световое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воздействие на фоторезистор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3984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1560" y="0"/>
            <a:ext cx="10515600" cy="701039"/>
          </a:xfrm>
        </p:spPr>
        <p:txBody>
          <a:bodyPr>
            <a:normAutofit/>
          </a:bodyPr>
          <a:lstStyle/>
          <a:p>
            <a:pPr algn="ctr"/>
            <a:r>
              <a:rPr lang="ru-RU" sz="2800" dirty="0"/>
              <a:t>Результаты натурных испытаний (часть </a:t>
            </a:r>
            <a:r>
              <a:rPr lang="ru-RU" sz="2800" dirty="0" smtClean="0"/>
              <a:t>2)</a:t>
            </a:r>
            <a:endParaRPr lang="en-US" sz="2800" dirty="0"/>
          </a:p>
        </p:txBody>
      </p:sp>
      <p:sp>
        <p:nvSpPr>
          <p:cNvPr id="3" name="Rounded Rectangle 2">
            <a:hlinkClick r:id="rId2" action="ppaction://hlinksldjump"/>
          </p:cNvPr>
          <p:cNvSpPr/>
          <p:nvPr/>
        </p:nvSpPr>
        <p:spPr>
          <a:xfrm>
            <a:off x="313509" y="6374675"/>
            <a:ext cx="1689463" cy="3222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Оглавление</a:t>
            </a:r>
            <a:endParaRPr lang="en-US" dirty="0"/>
          </a:p>
        </p:txBody>
      </p:sp>
      <p:sp>
        <p:nvSpPr>
          <p:cNvPr id="4" name="Rounded Rectangle 3">
            <a:hlinkClick r:id="rId2" action="ppaction://hlinksldjump"/>
          </p:cNvPr>
          <p:cNvSpPr/>
          <p:nvPr/>
        </p:nvSpPr>
        <p:spPr>
          <a:xfrm>
            <a:off x="10263052" y="6374674"/>
            <a:ext cx="1689463" cy="3222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Слайд 14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878" y="4244103"/>
            <a:ext cx="5684882" cy="194308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9360" y="4244103"/>
            <a:ext cx="5694976" cy="1943085"/>
          </a:xfrm>
          <a:prstGeom prst="rect">
            <a:avLst/>
          </a:prstGeom>
        </p:spPr>
      </p:pic>
      <p:pic>
        <p:nvPicPr>
          <p:cNvPr id="12" name="Рисунок 52" descr="C:\Users\g.ermolaev\Desktop\baa49663-fa4f-4827-b695-fea82a50cca6.jfif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7647091" y="334249"/>
            <a:ext cx="2874077" cy="45959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Рисунок 49" descr="C:\Users\g.ermolaev\Desktop\d4427965-539f-425c-ad76-6263fbb5b637.jfif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698265" y="324670"/>
            <a:ext cx="2857572" cy="4631612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TextBox 13"/>
          <p:cNvSpPr txBox="1"/>
          <p:nvPr/>
        </p:nvSpPr>
        <p:spPr>
          <a:xfrm>
            <a:off x="712012" y="705392"/>
            <a:ext cx="4856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Натурные испытания при высокой температуре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6678889" y="565359"/>
            <a:ext cx="50950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Натурные испытания при высокой температуре</a:t>
            </a:r>
            <a:r>
              <a:rPr lang="en-US" dirty="0" smtClean="0"/>
              <a:t> </a:t>
            </a:r>
            <a:r>
              <a:rPr lang="ru-RU" dirty="0" smtClean="0"/>
              <a:t>и </a:t>
            </a:r>
            <a:endParaRPr lang="en-US" dirty="0" smtClean="0"/>
          </a:p>
          <a:p>
            <a:r>
              <a:rPr lang="ru-RU" dirty="0" smtClean="0"/>
              <a:t>загазованности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6190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1560" y="152401"/>
            <a:ext cx="10515600" cy="822959"/>
          </a:xfrm>
        </p:spPr>
        <p:txBody>
          <a:bodyPr>
            <a:normAutofit/>
          </a:bodyPr>
          <a:lstStyle/>
          <a:p>
            <a:pPr algn="ctr"/>
            <a:r>
              <a:rPr lang="ru-RU" sz="2800" dirty="0" smtClean="0"/>
              <a:t>Заключение</a:t>
            </a:r>
            <a:endParaRPr lang="en-US" sz="2800" dirty="0"/>
          </a:p>
        </p:txBody>
      </p:sp>
      <p:sp>
        <p:nvSpPr>
          <p:cNvPr id="3" name="Rounded Rectangle 2">
            <a:hlinkClick r:id="rId2" action="ppaction://hlinksldjump"/>
          </p:cNvPr>
          <p:cNvSpPr/>
          <p:nvPr/>
        </p:nvSpPr>
        <p:spPr>
          <a:xfrm>
            <a:off x="313509" y="6374675"/>
            <a:ext cx="1689463" cy="3222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Оглавление</a:t>
            </a:r>
            <a:endParaRPr lang="en-US" dirty="0"/>
          </a:p>
        </p:txBody>
      </p:sp>
      <p:sp>
        <p:nvSpPr>
          <p:cNvPr id="4" name="Rounded Rectangle 3">
            <a:hlinkClick r:id="rId2" action="ppaction://hlinksldjump"/>
          </p:cNvPr>
          <p:cNvSpPr/>
          <p:nvPr/>
        </p:nvSpPr>
        <p:spPr>
          <a:xfrm>
            <a:off x="10263052" y="6374674"/>
            <a:ext cx="1689463" cy="3222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Слайд 15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16561" y="883919"/>
            <a:ext cx="11535954" cy="41975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dirty="0" smtClean="0"/>
              <a:t>	В </a:t>
            </a:r>
            <a:r>
              <a:rPr lang="ru-RU" dirty="0"/>
              <a:t>ходе выполнения работы была разработана структурная, функциональная и электрические схемы САУ микроклиматом </a:t>
            </a:r>
            <a:r>
              <a:rPr lang="ru-RU" dirty="0" smtClean="0"/>
              <a:t>помещений. На </a:t>
            </a:r>
            <a:r>
              <a:rPr lang="ru-RU" dirty="0"/>
              <a:t>основе полученных данных был разработан эффективный алгоритм управления, который поддерживает оптимальные параметры микроклимата и регулирует их соответствующим образом</a:t>
            </a:r>
            <a:r>
              <a:rPr lang="ru-RU" dirty="0" smtClean="0"/>
              <a:t>.</a:t>
            </a:r>
          </a:p>
          <a:p>
            <a:pPr algn="just">
              <a:lnSpc>
                <a:spcPct val="150000"/>
              </a:lnSpc>
            </a:pPr>
            <a:r>
              <a:rPr lang="ru-RU" dirty="0" smtClean="0"/>
              <a:t>	Результаты </a:t>
            </a:r>
            <a:r>
              <a:rPr lang="ru-RU" dirty="0"/>
              <a:t>испытаний подтвердили эффективность и надежность разработанной системы автоматического управления микроклиматом помещений. Устройство успешно выполнило поставленные </a:t>
            </a:r>
            <a:r>
              <a:rPr lang="ru-RU" dirty="0" smtClean="0"/>
              <a:t>задачи.	Таким </a:t>
            </a:r>
            <a:r>
              <a:rPr lang="ru-RU" dirty="0"/>
              <a:t>образом, моя реализация схемы, включающей получение данных, индикацию работы устройств и вывод параметров микроклимата в консоль, является важным шагом в создании современной системы управления микроклиматом. Она обеспечивает точность и удобство использования, что делает ее привлекательной для широкого круга потребителей</a:t>
            </a:r>
            <a:r>
              <a:rPr lang="ru-RU" dirty="0" smtClean="0"/>
              <a:t>. </a:t>
            </a:r>
            <a:r>
              <a:rPr lang="ru-RU" dirty="0"/>
              <a:t>Дальнейшее развитие данного проекта может составить конкуренцию </a:t>
            </a:r>
            <a:r>
              <a:rPr lang="en-US" dirty="0" err="1"/>
              <a:t>IoT</a:t>
            </a:r>
            <a:r>
              <a:rPr lang="ru-RU" dirty="0"/>
              <a:t> системам на рынке умных домов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0030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071154"/>
          </a:xfrm>
        </p:spPr>
        <p:txBody>
          <a:bodyPr>
            <a:normAutofit/>
          </a:bodyPr>
          <a:lstStyle/>
          <a:p>
            <a:pPr algn="ctr"/>
            <a:r>
              <a:rPr lang="ru-RU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Навигация по слайдам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5400084"/>
              </p:ext>
            </p:extLst>
          </p:nvPr>
        </p:nvGraphicFramePr>
        <p:xfrm>
          <a:off x="838200" y="952138"/>
          <a:ext cx="10515600" cy="5698665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8662851">
                  <a:extLst>
                    <a:ext uri="{9D8B030D-6E8A-4147-A177-3AD203B41FA5}">
                      <a16:colId xmlns:a16="http://schemas.microsoft.com/office/drawing/2014/main" val="2229850240"/>
                    </a:ext>
                  </a:extLst>
                </a:gridCol>
                <a:gridCol w="1852749">
                  <a:extLst>
                    <a:ext uri="{9D8B030D-6E8A-4147-A177-3AD203B41FA5}">
                      <a16:colId xmlns:a16="http://schemas.microsoft.com/office/drawing/2014/main" val="3814027418"/>
                    </a:ext>
                  </a:extLst>
                </a:gridCol>
              </a:tblGrid>
              <a:tr h="379911">
                <a:tc>
                  <a:txBody>
                    <a:bodyPr/>
                    <a:lstStyle/>
                    <a:p>
                      <a:r>
                        <a:rPr lang="ru-RU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Название</a:t>
                      </a:r>
                      <a:r>
                        <a:rPr lang="ru-RU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слайдов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Номер</a:t>
                      </a:r>
                      <a:r>
                        <a:rPr lang="ru-RU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слайда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2840877"/>
                  </a:ext>
                </a:extLst>
              </a:tr>
              <a:tr h="379911">
                <a:tc>
                  <a:txBody>
                    <a:bodyPr/>
                    <a:lstStyle/>
                    <a:p>
                      <a:r>
                        <a:rPr lang="ru-RU" sz="1800" dirty="0" smtClean="0"/>
                        <a:t>Цель и задачи исследования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2" action="ppaction://hlinksldjump"/>
                        </a:rPr>
                        <a:t>Слайд 2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6254042"/>
                  </a:ext>
                </a:extLst>
              </a:tr>
              <a:tr h="379911">
                <a:tc>
                  <a:txBody>
                    <a:bodyPr/>
                    <a:lstStyle/>
                    <a:p>
                      <a:r>
                        <a:rPr lang="ru-RU" sz="1800" dirty="0" smtClean="0"/>
                        <a:t>Обобщенная структурная схема устройства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3" action="ppaction://hlinksldjump"/>
                        </a:rPr>
                        <a:t>Слайд</a:t>
                      </a:r>
                      <a:r>
                        <a:rPr lang="ru-RU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3" action="ppaction://hlinksldjump"/>
                        </a:rPr>
                        <a:t> 3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9435566"/>
                  </a:ext>
                </a:extLst>
              </a:tr>
              <a:tr h="379911">
                <a:tc>
                  <a:txBody>
                    <a:bodyPr/>
                    <a:lstStyle/>
                    <a:p>
                      <a:r>
                        <a:rPr lang="ru-RU" sz="1800" dirty="0" smtClean="0"/>
                        <a:t>Выбор программных и аппаратных средств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4" action="ppaction://hlinksldjump"/>
                        </a:rPr>
                        <a:t>Слайд</a:t>
                      </a:r>
                      <a:r>
                        <a:rPr lang="ru-RU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4" action="ppaction://hlinksldjump"/>
                        </a:rPr>
                        <a:t> 4</a:t>
                      </a:r>
                      <a:endParaRPr lang="en-US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3375651"/>
                  </a:ext>
                </a:extLst>
              </a:tr>
              <a:tr h="379911">
                <a:tc>
                  <a:txBody>
                    <a:bodyPr/>
                    <a:lstStyle/>
                    <a:p>
                      <a:r>
                        <a:rPr lang="ru-RU" sz="1800" dirty="0" smtClean="0"/>
                        <a:t>Функциональная схема устройства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5" action="ppaction://hlinksldjump"/>
                        </a:rPr>
                        <a:t>Слайд 5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0864436"/>
                  </a:ext>
                </a:extLst>
              </a:tr>
              <a:tr h="379911">
                <a:tc>
                  <a:txBody>
                    <a:bodyPr/>
                    <a:lstStyle/>
                    <a:p>
                      <a:r>
                        <a:rPr lang="ru-RU" sz="1800" dirty="0" smtClean="0"/>
                        <a:t>Электрическая схема устройства(с нагрузкой)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6" action="ppaction://hlinksldjump"/>
                        </a:rPr>
                        <a:t>Слайд 6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7903325"/>
                  </a:ext>
                </a:extLst>
              </a:tr>
              <a:tr h="379911">
                <a:tc>
                  <a:txBody>
                    <a:bodyPr/>
                    <a:lstStyle/>
                    <a:p>
                      <a:r>
                        <a:rPr lang="ru-RU" sz="1800" dirty="0" smtClean="0"/>
                        <a:t>Электрическая схема устройства(без нагрузки)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7" action="ppaction://hlinksldjump"/>
                        </a:rPr>
                        <a:t>Слайд 7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7829068"/>
                  </a:ext>
                </a:extLst>
              </a:tr>
              <a:tr h="379911">
                <a:tc>
                  <a:txBody>
                    <a:bodyPr/>
                    <a:lstStyle/>
                    <a:p>
                      <a:r>
                        <a:rPr lang="ru-RU" sz="1800" dirty="0" smtClean="0"/>
                        <a:t>Алгоритм предварительной настройки контроллера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8" action="ppaction://hlinksldjump"/>
                        </a:rPr>
                        <a:t>Слайд 8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2389463"/>
                  </a:ext>
                </a:extLst>
              </a:tr>
              <a:tr h="379911">
                <a:tc>
                  <a:txBody>
                    <a:bodyPr/>
                    <a:lstStyle/>
                    <a:p>
                      <a:r>
                        <a:rPr lang="ru-RU" sz="1800" dirty="0" smtClean="0"/>
                        <a:t>Алгоритм основного цикла (часть 1)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9" action="ppaction://hlinksldjump"/>
                        </a:rPr>
                        <a:t>Слайд 9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9696018"/>
                  </a:ext>
                </a:extLst>
              </a:tr>
              <a:tr h="379911">
                <a:tc>
                  <a:txBody>
                    <a:bodyPr/>
                    <a:lstStyle/>
                    <a:p>
                      <a:r>
                        <a:rPr lang="ru-RU" sz="1800" dirty="0" smtClean="0"/>
                        <a:t>Алгоритм основного цикла (часть 2)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10" action="ppaction://hlinksldjump"/>
                        </a:rPr>
                        <a:t>Слайд 10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8082760"/>
                  </a:ext>
                </a:extLst>
              </a:tr>
              <a:tr h="379911">
                <a:tc>
                  <a:txBody>
                    <a:bodyPr/>
                    <a:lstStyle/>
                    <a:p>
                      <a:r>
                        <a:rPr lang="ru-RU" sz="1800" dirty="0" smtClean="0"/>
                        <a:t>Алгоритмы подфункций используемых в основном цикле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11" action="ppaction://hlinksldjump"/>
                        </a:rPr>
                        <a:t>Слайд 11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3228151"/>
                  </a:ext>
                </a:extLst>
              </a:tr>
              <a:tr h="379911">
                <a:tc>
                  <a:txBody>
                    <a:bodyPr/>
                    <a:lstStyle/>
                    <a:p>
                      <a:r>
                        <a:rPr lang="ru-RU" sz="1800" dirty="0" smtClean="0"/>
                        <a:t>Пороговые значения, визуальная интерпретация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12" action="ppaction://hlinksldjump"/>
                        </a:rPr>
                        <a:t>Слайд 12 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7674949"/>
                  </a:ext>
                </a:extLst>
              </a:tr>
              <a:tr h="379911">
                <a:tc>
                  <a:txBody>
                    <a:bodyPr/>
                    <a:lstStyle/>
                    <a:p>
                      <a:r>
                        <a:rPr lang="ru-RU" sz="1800" dirty="0" smtClean="0"/>
                        <a:t>Результаты натурных испытаний (часть 1)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13" action="ppaction://hlinksldjump"/>
                        </a:rPr>
                        <a:t>Слайд 13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5187060"/>
                  </a:ext>
                </a:extLst>
              </a:tr>
              <a:tr h="379911">
                <a:tc>
                  <a:txBody>
                    <a:bodyPr/>
                    <a:lstStyle/>
                    <a:p>
                      <a:r>
                        <a:rPr lang="ru-RU" sz="1800" dirty="0" smtClean="0"/>
                        <a:t>Результаты натурных испытаний (часть 2)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14" action="ppaction://hlinksldjump"/>
                        </a:rPr>
                        <a:t>Слайд 14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9362124"/>
                  </a:ext>
                </a:extLst>
              </a:tr>
              <a:tr h="379911">
                <a:tc>
                  <a:txBody>
                    <a:bodyPr/>
                    <a:lstStyle/>
                    <a:p>
                      <a:r>
                        <a:rPr lang="ru-RU" sz="1800" dirty="0" smtClean="0"/>
                        <a:t>Заключение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15" action="ppaction://hlinksldjump"/>
                        </a:rPr>
                        <a:t>Слайд 15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06993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77371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012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2800" dirty="0" smtClean="0"/>
              <a:t>Обобщенная структурная схема устройства</a:t>
            </a:r>
            <a:endParaRPr lang="en-US" sz="2800" dirty="0"/>
          </a:p>
        </p:txBody>
      </p:sp>
      <p:sp>
        <p:nvSpPr>
          <p:cNvPr id="3" name="Rounded Rectangle 2">
            <a:hlinkClick r:id="rId2" action="ppaction://hlinksldjump"/>
          </p:cNvPr>
          <p:cNvSpPr/>
          <p:nvPr/>
        </p:nvSpPr>
        <p:spPr>
          <a:xfrm>
            <a:off x="313509" y="6374675"/>
            <a:ext cx="1689463" cy="3222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Оглавление</a:t>
            </a:r>
            <a:endParaRPr lang="en-US" dirty="0"/>
          </a:p>
        </p:txBody>
      </p:sp>
      <p:sp>
        <p:nvSpPr>
          <p:cNvPr id="4" name="Rounded Rectangle 3">
            <a:hlinkClick r:id="rId2" action="ppaction://hlinksldjump"/>
          </p:cNvPr>
          <p:cNvSpPr/>
          <p:nvPr/>
        </p:nvSpPr>
        <p:spPr>
          <a:xfrm>
            <a:off x="10263052" y="6374674"/>
            <a:ext cx="1689463" cy="3222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Слайд 3</a:t>
            </a:r>
            <a:endParaRPr lang="en-US" dirty="0"/>
          </a:p>
        </p:txBody>
      </p:sp>
      <p:pic>
        <p:nvPicPr>
          <p:cNvPr id="6" name="Рисунок 10" descr="F:\Диплом за бабки\структурная схема.drawio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1222375"/>
            <a:ext cx="5943600" cy="44132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7174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0120" y="1"/>
            <a:ext cx="10515600" cy="1036320"/>
          </a:xfrm>
        </p:spPr>
        <p:txBody>
          <a:bodyPr>
            <a:normAutofit/>
          </a:bodyPr>
          <a:lstStyle/>
          <a:p>
            <a:pPr algn="ctr"/>
            <a:r>
              <a:rPr lang="ru-RU" sz="2800" dirty="0"/>
              <a:t>Выбор </a:t>
            </a:r>
            <a:r>
              <a:rPr lang="ru-RU" sz="2800" dirty="0" smtClean="0"/>
              <a:t>программных и аппаратных средств</a:t>
            </a:r>
            <a:endParaRPr lang="en-US" sz="2800" dirty="0"/>
          </a:p>
        </p:txBody>
      </p:sp>
      <p:sp>
        <p:nvSpPr>
          <p:cNvPr id="3" name="Rounded Rectangle 2">
            <a:hlinkClick r:id="rId2" action="ppaction://hlinksldjump"/>
          </p:cNvPr>
          <p:cNvSpPr/>
          <p:nvPr/>
        </p:nvSpPr>
        <p:spPr>
          <a:xfrm>
            <a:off x="313509" y="6374675"/>
            <a:ext cx="1689463" cy="3222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Оглавление</a:t>
            </a:r>
            <a:endParaRPr lang="en-US" dirty="0"/>
          </a:p>
        </p:txBody>
      </p:sp>
      <p:sp>
        <p:nvSpPr>
          <p:cNvPr id="4" name="Rounded Rectangle 3">
            <a:hlinkClick r:id="rId2" action="ppaction://hlinksldjump"/>
          </p:cNvPr>
          <p:cNvSpPr/>
          <p:nvPr/>
        </p:nvSpPr>
        <p:spPr>
          <a:xfrm>
            <a:off x="10263052" y="6374674"/>
            <a:ext cx="1689463" cy="3222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Слайд 4</a:t>
            </a:r>
            <a:endParaRPr lang="en-US" dirty="0"/>
          </a:p>
        </p:txBody>
      </p:sp>
      <p:pic>
        <p:nvPicPr>
          <p:cNvPr id="8" name="Рисунок 14" descr="Распиновка Arduino UNO. Назначение и описание контактов | joyta.ru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2354" y="1036321"/>
            <a:ext cx="4245429" cy="3448593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2461" y="4767714"/>
            <a:ext cx="1705213" cy="1324160"/>
          </a:xfrm>
          <a:prstGeom prst="rect">
            <a:avLst/>
          </a:prstGeom>
        </p:spPr>
      </p:pic>
      <p:pic>
        <p:nvPicPr>
          <p:cNvPr id="1027" name="Picture 3" descr="Выбор устрйоств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099" y="870859"/>
            <a:ext cx="4934815" cy="53149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34342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0119" y="-174172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2800" dirty="0" smtClean="0"/>
              <a:t>Функциональная схема устройства</a:t>
            </a:r>
            <a:endParaRPr lang="en-US" sz="2800" dirty="0"/>
          </a:p>
        </p:txBody>
      </p:sp>
      <p:sp>
        <p:nvSpPr>
          <p:cNvPr id="3" name="Rounded Rectangle 2">
            <a:hlinkClick r:id="rId2" action="ppaction://hlinksldjump"/>
          </p:cNvPr>
          <p:cNvSpPr/>
          <p:nvPr/>
        </p:nvSpPr>
        <p:spPr>
          <a:xfrm>
            <a:off x="313509" y="6374675"/>
            <a:ext cx="1689463" cy="3222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Оглавление</a:t>
            </a:r>
            <a:endParaRPr lang="en-US" dirty="0"/>
          </a:p>
        </p:txBody>
      </p:sp>
      <p:sp>
        <p:nvSpPr>
          <p:cNvPr id="4" name="Rounded Rectangle 3">
            <a:hlinkClick r:id="rId2" action="ppaction://hlinksldjump"/>
          </p:cNvPr>
          <p:cNvSpPr/>
          <p:nvPr/>
        </p:nvSpPr>
        <p:spPr>
          <a:xfrm>
            <a:off x="10263052" y="6374674"/>
            <a:ext cx="1689463" cy="3222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Слайд 5</a:t>
            </a:r>
            <a:endParaRPr lang="en-US" dirty="0"/>
          </a:p>
        </p:txBody>
      </p:sp>
      <p:pic>
        <p:nvPicPr>
          <p:cNvPr id="2050" name="Picture 2" descr="Функциональная схема схема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8240" y="835210"/>
            <a:ext cx="5346735" cy="53652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177400" y="4172802"/>
            <a:ext cx="2988126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Питание от </a:t>
            </a:r>
            <a:r>
              <a:rPr lang="en-US" dirty="0"/>
              <a:t>Arduino:</a:t>
            </a:r>
          </a:p>
          <a:p>
            <a:pPr marL="285750" indent="-285750">
              <a:buFontTx/>
              <a:buChar char="-"/>
            </a:pPr>
            <a:r>
              <a:rPr lang="ru-RU" dirty="0"/>
              <a:t>датчик дыма</a:t>
            </a:r>
          </a:p>
          <a:p>
            <a:pPr marL="285750" indent="-285750">
              <a:buFontTx/>
              <a:buChar char="-"/>
            </a:pPr>
            <a:r>
              <a:rPr lang="ru-RU" dirty="0"/>
              <a:t>датчик углекислого газа</a:t>
            </a:r>
          </a:p>
          <a:p>
            <a:pPr marL="285750" indent="-285750">
              <a:buFontTx/>
              <a:buChar char="-"/>
            </a:pPr>
            <a:r>
              <a:rPr lang="ru-RU" dirty="0"/>
              <a:t>датчик температуры, </a:t>
            </a:r>
          </a:p>
          <a:p>
            <a:r>
              <a:rPr lang="ru-RU" dirty="0"/>
              <a:t>влажности и давления</a:t>
            </a:r>
          </a:p>
          <a:p>
            <a:pPr marL="285750" indent="-285750">
              <a:buFontTx/>
              <a:buChar char="-"/>
            </a:pPr>
            <a:r>
              <a:rPr lang="ru-RU" dirty="0"/>
              <a:t>модуль с фоторезистором</a:t>
            </a:r>
          </a:p>
          <a:p>
            <a:pPr marL="285750" indent="-285750">
              <a:buFontTx/>
              <a:buChar char="-"/>
            </a:pPr>
            <a:r>
              <a:rPr lang="ru-RU" dirty="0"/>
              <a:t>индикация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7239932" y="825689"/>
            <a:ext cx="30480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Питание от источника 12В</a:t>
            </a:r>
            <a:r>
              <a:rPr lang="en-US" dirty="0"/>
              <a:t>:</a:t>
            </a:r>
          </a:p>
          <a:p>
            <a:pPr marL="285750" indent="-285750">
              <a:buFontTx/>
              <a:buChar char="-"/>
            </a:pPr>
            <a:r>
              <a:rPr lang="ru-RU" dirty="0"/>
              <a:t>нагреватель</a:t>
            </a:r>
          </a:p>
          <a:p>
            <a:pPr marL="285750" indent="-285750">
              <a:buFontTx/>
              <a:buChar char="-"/>
            </a:pPr>
            <a:r>
              <a:rPr lang="ru-RU" dirty="0"/>
              <a:t>охладитель</a:t>
            </a:r>
          </a:p>
          <a:p>
            <a:pPr marL="285750" indent="-285750">
              <a:buFontTx/>
              <a:buChar char="-"/>
            </a:pPr>
            <a:r>
              <a:rPr lang="ru-RU" dirty="0"/>
              <a:t>увлажнитель</a:t>
            </a:r>
          </a:p>
          <a:p>
            <a:pPr marL="285750" indent="-285750">
              <a:buFontTx/>
              <a:buChar char="-"/>
            </a:pPr>
            <a:r>
              <a:rPr lang="ru-RU" dirty="0" smtClean="0"/>
              <a:t>светодиодная лента</a:t>
            </a:r>
            <a:endParaRPr lang="ru-RU" dirty="0"/>
          </a:p>
        </p:txBody>
      </p:sp>
      <p:sp>
        <p:nvSpPr>
          <p:cNvPr id="7" name="Rectangle 6"/>
          <p:cNvSpPr/>
          <p:nvPr/>
        </p:nvSpPr>
        <p:spPr>
          <a:xfrm>
            <a:off x="7177400" y="2781005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/>
              <a:t>Питание от </a:t>
            </a:r>
            <a:r>
              <a:rPr lang="ru-RU" dirty="0" smtClean="0"/>
              <a:t>сети 220В</a:t>
            </a:r>
            <a:r>
              <a:rPr lang="en-US" dirty="0"/>
              <a:t>:</a:t>
            </a:r>
          </a:p>
          <a:p>
            <a:pPr marL="285750" indent="-285750">
              <a:buFontTx/>
              <a:buChar char="-"/>
            </a:pPr>
            <a:r>
              <a:rPr lang="ru-RU" dirty="0" smtClean="0"/>
              <a:t>вентиляция</a:t>
            </a:r>
            <a:endParaRPr lang="ru-RU" dirty="0"/>
          </a:p>
          <a:p>
            <a:pPr marL="285750" indent="-285750">
              <a:buFontTx/>
              <a:buChar char="-"/>
            </a:pPr>
            <a:r>
              <a:rPr lang="ru-RU" dirty="0" smtClean="0"/>
              <a:t>осушитель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43596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2703" y="0"/>
            <a:ext cx="10515600" cy="913066"/>
          </a:xfrm>
        </p:spPr>
        <p:txBody>
          <a:bodyPr>
            <a:normAutofit/>
          </a:bodyPr>
          <a:lstStyle/>
          <a:p>
            <a:pPr algn="ctr"/>
            <a:r>
              <a:rPr lang="ru-RU" sz="2800" dirty="0" smtClean="0"/>
              <a:t>Электрическая схема устройства(с нагрузкой)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ounded Rectangle 2">
            <a:hlinkClick r:id="rId2" action="ppaction://hlinksldjump"/>
          </p:cNvPr>
          <p:cNvSpPr/>
          <p:nvPr/>
        </p:nvSpPr>
        <p:spPr>
          <a:xfrm>
            <a:off x="313509" y="6374675"/>
            <a:ext cx="1689463" cy="3222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Оглавление</a:t>
            </a:r>
            <a:endParaRPr lang="en-US" dirty="0"/>
          </a:p>
        </p:txBody>
      </p:sp>
      <p:sp>
        <p:nvSpPr>
          <p:cNvPr id="4" name="Rounded Rectangle 3">
            <a:hlinkClick r:id="rId2" action="ppaction://hlinksldjump"/>
          </p:cNvPr>
          <p:cNvSpPr/>
          <p:nvPr/>
        </p:nvSpPr>
        <p:spPr>
          <a:xfrm>
            <a:off x="10263052" y="6374674"/>
            <a:ext cx="1689463" cy="3222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Слайд 6</a:t>
            </a:r>
            <a:endParaRPr lang="en-US" dirty="0"/>
          </a:p>
        </p:txBody>
      </p:sp>
      <p:pic>
        <p:nvPicPr>
          <p:cNvPr id="7" name="Рисунок 17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351437" y="-1381673"/>
            <a:ext cx="5255487" cy="10257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655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1188" y="0"/>
            <a:ext cx="10515600" cy="844731"/>
          </a:xfrm>
        </p:spPr>
        <p:txBody>
          <a:bodyPr>
            <a:normAutofit/>
          </a:bodyPr>
          <a:lstStyle/>
          <a:p>
            <a:pPr algn="ctr"/>
            <a:r>
              <a:rPr lang="ru-RU" sz="2800" dirty="0"/>
              <a:t>Электрическая схема </a:t>
            </a:r>
            <a:r>
              <a:rPr lang="ru-RU" sz="2800" dirty="0" smtClean="0"/>
              <a:t>устройства(без нагрузки)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ounded Rectangle 2">
            <a:hlinkClick r:id="rId2" action="ppaction://hlinksldjump"/>
          </p:cNvPr>
          <p:cNvSpPr/>
          <p:nvPr/>
        </p:nvSpPr>
        <p:spPr>
          <a:xfrm>
            <a:off x="313509" y="6374675"/>
            <a:ext cx="1689463" cy="3222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Оглавление</a:t>
            </a:r>
            <a:endParaRPr lang="en-US" dirty="0"/>
          </a:p>
        </p:txBody>
      </p:sp>
      <p:sp>
        <p:nvSpPr>
          <p:cNvPr id="4" name="Rounded Rectangle 3">
            <a:hlinkClick r:id="rId2" action="ppaction://hlinksldjump"/>
          </p:cNvPr>
          <p:cNvSpPr/>
          <p:nvPr/>
        </p:nvSpPr>
        <p:spPr>
          <a:xfrm>
            <a:off x="10263052" y="6374674"/>
            <a:ext cx="1689463" cy="3222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Слайд 7</a:t>
            </a:r>
            <a:endParaRPr lang="en-US" dirty="0"/>
          </a:p>
        </p:txBody>
      </p:sp>
      <p:pic>
        <p:nvPicPr>
          <p:cNvPr id="13" name="Рисунок 11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096" y="923787"/>
            <a:ext cx="8411347" cy="537183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204960" y="923786"/>
            <a:ext cx="236002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Индикация</a:t>
            </a:r>
            <a:r>
              <a:rPr lang="en-US" dirty="0" smtClean="0"/>
              <a:t>:</a:t>
            </a:r>
          </a:p>
          <a:p>
            <a:r>
              <a:rPr lang="en-US" dirty="0" smtClean="0"/>
              <a:t>D1 – </a:t>
            </a:r>
            <a:r>
              <a:rPr lang="ru-RU" dirty="0"/>
              <a:t>в</a:t>
            </a:r>
            <a:r>
              <a:rPr lang="ru-RU" dirty="0" smtClean="0"/>
              <a:t>ентиляция</a:t>
            </a:r>
            <a:endParaRPr lang="en-US" dirty="0" smtClean="0"/>
          </a:p>
          <a:p>
            <a:r>
              <a:rPr lang="en-US" dirty="0" smtClean="0"/>
              <a:t>D2 – </a:t>
            </a:r>
            <a:r>
              <a:rPr lang="ru-RU" dirty="0" smtClean="0"/>
              <a:t>осушитель</a:t>
            </a:r>
            <a:endParaRPr lang="en-US" dirty="0" smtClean="0"/>
          </a:p>
          <a:p>
            <a:r>
              <a:rPr lang="en-US" dirty="0" smtClean="0"/>
              <a:t>D3 – </a:t>
            </a:r>
            <a:r>
              <a:rPr lang="ru-RU" dirty="0" smtClean="0"/>
              <a:t>светодиодная лента</a:t>
            </a:r>
            <a:endParaRPr lang="en-US" dirty="0" smtClean="0"/>
          </a:p>
          <a:p>
            <a:r>
              <a:rPr lang="en-US" dirty="0" smtClean="0"/>
              <a:t>D4 –</a:t>
            </a:r>
            <a:r>
              <a:rPr lang="ru-RU" dirty="0" smtClean="0"/>
              <a:t> нагреватель</a:t>
            </a:r>
            <a:endParaRPr lang="en-US" dirty="0" smtClean="0"/>
          </a:p>
          <a:p>
            <a:r>
              <a:rPr lang="en-US" dirty="0" smtClean="0"/>
              <a:t>D5 – </a:t>
            </a:r>
            <a:r>
              <a:rPr lang="ru-RU" dirty="0" smtClean="0"/>
              <a:t>охладитель</a:t>
            </a:r>
            <a:endParaRPr lang="en-US" dirty="0" smtClean="0"/>
          </a:p>
          <a:p>
            <a:r>
              <a:rPr lang="en-US" dirty="0" smtClean="0"/>
              <a:t>D6 –</a:t>
            </a:r>
            <a:r>
              <a:rPr lang="ru-RU" dirty="0" smtClean="0"/>
              <a:t> увлажнитель</a:t>
            </a:r>
            <a:endParaRPr lang="en-US" dirty="0" smtClean="0"/>
          </a:p>
          <a:p>
            <a:r>
              <a:rPr lang="en-US" dirty="0" smtClean="0"/>
              <a:t>D7 –</a:t>
            </a:r>
            <a:r>
              <a:rPr lang="ru-RU" dirty="0" smtClean="0"/>
              <a:t> сигнализация о пожаре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0166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0120" y="121920"/>
            <a:ext cx="10515600" cy="714103"/>
          </a:xfrm>
        </p:spPr>
        <p:txBody>
          <a:bodyPr>
            <a:normAutofit/>
          </a:bodyPr>
          <a:lstStyle/>
          <a:p>
            <a:pPr algn="ctr"/>
            <a:r>
              <a:rPr lang="ru-RU" sz="2800" dirty="0" smtClean="0"/>
              <a:t>Алгоритм предварительной настройки контроллера</a:t>
            </a:r>
            <a:endParaRPr lang="en-US" sz="2800" dirty="0"/>
          </a:p>
        </p:txBody>
      </p:sp>
      <p:sp>
        <p:nvSpPr>
          <p:cNvPr id="3" name="Rounded Rectangle 2">
            <a:hlinkClick r:id="rId2" action="ppaction://hlinksldjump"/>
          </p:cNvPr>
          <p:cNvSpPr/>
          <p:nvPr/>
        </p:nvSpPr>
        <p:spPr>
          <a:xfrm>
            <a:off x="313509" y="6374675"/>
            <a:ext cx="1689463" cy="3222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Оглавление</a:t>
            </a:r>
            <a:endParaRPr lang="en-US" dirty="0"/>
          </a:p>
        </p:txBody>
      </p:sp>
      <p:sp>
        <p:nvSpPr>
          <p:cNvPr id="4" name="Rounded Rectangle 3">
            <a:hlinkClick r:id="rId2" action="ppaction://hlinksldjump"/>
          </p:cNvPr>
          <p:cNvSpPr/>
          <p:nvPr/>
        </p:nvSpPr>
        <p:spPr>
          <a:xfrm>
            <a:off x="10263052" y="6374674"/>
            <a:ext cx="1689463" cy="3222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Слайд 8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9166" y="1187586"/>
            <a:ext cx="9083040" cy="483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595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1743" y="0"/>
            <a:ext cx="10515600" cy="975359"/>
          </a:xfrm>
        </p:spPr>
        <p:txBody>
          <a:bodyPr>
            <a:normAutofit/>
          </a:bodyPr>
          <a:lstStyle/>
          <a:p>
            <a:pPr algn="ctr"/>
            <a:r>
              <a:rPr lang="ru-RU" sz="2800" dirty="0" smtClean="0"/>
              <a:t>Алгоритм основного цикла (часть 1)</a:t>
            </a:r>
            <a:endParaRPr lang="en-US" sz="2800" dirty="0"/>
          </a:p>
        </p:txBody>
      </p:sp>
      <p:sp>
        <p:nvSpPr>
          <p:cNvPr id="3" name="Rounded Rectangle 2">
            <a:hlinkClick r:id="rId2" action="ppaction://hlinksldjump"/>
          </p:cNvPr>
          <p:cNvSpPr/>
          <p:nvPr/>
        </p:nvSpPr>
        <p:spPr>
          <a:xfrm>
            <a:off x="313509" y="6374675"/>
            <a:ext cx="1689463" cy="3222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Оглавление</a:t>
            </a:r>
            <a:endParaRPr lang="en-US" dirty="0"/>
          </a:p>
        </p:txBody>
      </p:sp>
      <p:sp>
        <p:nvSpPr>
          <p:cNvPr id="4" name="Rounded Rectangle 3">
            <a:hlinkClick r:id="rId2" action="ppaction://hlinksldjump"/>
          </p:cNvPr>
          <p:cNvSpPr/>
          <p:nvPr/>
        </p:nvSpPr>
        <p:spPr>
          <a:xfrm>
            <a:off x="10263052" y="6374674"/>
            <a:ext cx="1689463" cy="3222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Слайд 9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651" y="836330"/>
            <a:ext cx="10345783" cy="5464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533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0120" y="-76578"/>
            <a:ext cx="10515600" cy="968233"/>
          </a:xfrm>
        </p:spPr>
        <p:txBody>
          <a:bodyPr>
            <a:normAutofit/>
          </a:bodyPr>
          <a:lstStyle/>
          <a:p>
            <a:pPr algn="ctr"/>
            <a:r>
              <a:rPr lang="ru-RU" sz="2800" dirty="0"/>
              <a:t>Алгоритм основного цикла (часть </a:t>
            </a:r>
            <a:r>
              <a:rPr lang="en-US" sz="2800" dirty="0" smtClean="0"/>
              <a:t>2</a:t>
            </a:r>
            <a:r>
              <a:rPr lang="ru-RU" sz="2800" dirty="0" smtClean="0"/>
              <a:t>)</a:t>
            </a:r>
            <a:endParaRPr lang="en-US" sz="2800" dirty="0"/>
          </a:p>
        </p:txBody>
      </p:sp>
      <p:sp>
        <p:nvSpPr>
          <p:cNvPr id="3" name="Rounded Rectangle 2">
            <a:hlinkClick r:id="rId2" action="ppaction://hlinksldjump"/>
          </p:cNvPr>
          <p:cNvSpPr/>
          <p:nvPr/>
        </p:nvSpPr>
        <p:spPr>
          <a:xfrm>
            <a:off x="313509" y="6374675"/>
            <a:ext cx="1689463" cy="3222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Оглавление</a:t>
            </a:r>
            <a:endParaRPr lang="en-US" dirty="0"/>
          </a:p>
        </p:txBody>
      </p:sp>
      <p:sp>
        <p:nvSpPr>
          <p:cNvPr id="4" name="Rounded Rectangle 3">
            <a:hlinkClick r:id="rId2" action="ppaction://hlinksldjump"/>
          </p:cNvPr>
          <p:cNvSpPr/>
          <p:nvPr/>
        </p:nvSpPr>
        <p:spPr>
          <a:xfrm>
            <a:off x="10263052" y="6374674"/>
            <a:ext cx="1689463" cy="3222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Слайд 10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726" y="680622"/>
            <a:ext cx="10458994" cy="5596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196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1071</TotalTime>
  <Words>324</Words>
  <Application>Microsoft Office PowerPoint</Application>
  <PresentationFormat>Widescreen</PresentationFormat>
  <Paragraphs>115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Arial</vt:lpstr>
      <vt:lpstr>Times New Roman</vt:lpstr>
      <vt:lpstr>Office Theme</vt:lpstr>
      <vt:lpstr>Цель и задачи исследования</vt:lpstr>
      <vt:lpstr>Обобщенная структурная схема устройства</vt:lpstr>
      <vt:lpstr>Выбор программных и аппаратных средств</vt:lpstr>
      <vt:lpstr>Функциональная схема устройства</vt:lpstr>
      <vt:lpstr>Электрическая схема устройства(с нагрузкой)</vt:lpstr>
      <vt:lpstr>Электрическая схема устройства(без нагрузки)</vt:lpstr>
      <vt:lpstr>Алгоритм предварительной настройки контроллера</vt:lpstr>
      <vt:lpstr>Алгоритм основного цикла (часть 1)</vt:lpstr>
      <vt:lpstr>Алгоритм основного цикла (часть 2)</vt:lpstr>
      <vt:lpstr>Алгоритмы подфункций используемых в основном цикле</vt:lpstr>
      <vt:lpstr>Пороговые значения, визуальная интерпретация</vt:lpstr>
      <vt:lpstr>Результаты натурных испытаний (часть 1)</vt:lpstr>
      <vt:lpstr>Результаты натурных испытаний (часть 2)</vt:lpstr>
      <vt:lpstr>Заключение</vt:lpstr>
      <vt:lpstr>Навигация по слайдам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Герман Ермолаев</dc:creator>
  <cp:lastModifiedBy>Герман Ермолаев</cp:lastModifiedBy>
  <cp:revision>65</cp:revision>
  <dcterms:created xsi:type="dcterms:W3CDTF">2022-06-03T18:02:38Z</dcterms:created>
  <dcterms:modified xsi:type="dcterms:W3CDTF">2024-06-05T04:06:39Z</dcterms:modified>
</cp:coreProperties>
</file>